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handoutMasterIdLst>
    <p:handoutMasterId r:id="rId20"/>
  </p:handoutMasterIdLst>
  <p:sldIdLst>
    <p:sldId id="265" r:id="rId2"/>
    <p:sldId id="266" r:id="rId3"/>
    <p:sldId id="256" r:id="rId4"/>
    <p:sldId id="257" r:id="rId5"/>
    <p:sldId id="267" r:id="rId6"/>
    <p:sldId id="268" r:id="rId7"/>
    <p:sldId id="269" r:id="rId8"/>
    <p:sldId id="270" r:id="rId9"/>
    <p:sldId id="258" r:id="rId10"/>
    <p:sldId id="260" r:id="rId11"/>
    <p:sldId id="259" r:id="rId12"/>
    <p:sldId id="261" r:id="rId13"/>
    <p:sldId id="262" r:id="rId14"/>
    <p:sldId id="263" r:id="rId15"/>
    <p:sldId id="272" r:id="rId16"/>
    <p:sldId id="271" r:id="rId17"/>
    <p:sldId id="264" r:id="rId1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959AD3F-8FE6-41BA-9496-2864FAB98CE0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7635C80-4473-4F92-96D8-4E20FB81D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799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C1FF1A0-2580-4C74-AE63-F61AECE9E7DC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0E077FF-C3AD-4DB4-946E-066A7D0B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705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9pPr>
          </a:lstStyle>
          <a:p>
            <a:fld id="{F935B6D3-2414-4968-95BD-9CF853A305F9}" type="slidenum">
              <a:rPr lang="en-US" sz="1200"/>
              <a:pPr/>
              <a:t>5</a:t>
            </a:fld>
            <a:endParaRPr lang="en-US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9pPr>
          </a:lstStyle>
          <a:p>
            <a:fld id="{14528E34-88F8-4D70-B5B1-4D6D1C66EFB2}" type="slidenum">
              <a:rPr lang="en-US" sz="1200"/>
              <a:pPr/>
              <a:t>6</a:t>
            </a:fld>
            <a:endParaRPr lang="en-US" sz="120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9pPr>
          </a:lstStyle>
          <a:p>
            <a:fld id="{008B5F8C-1D05-4F4B-ACAF-08B557C23871}" type="slidenum">
              <a:rPr lang="en-US" sz="1200"/>
              <a:pPr/>
              <a:t>7</a:t>
            </a:fld>
            <a:endParaRPr lang="en-US" sz="120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9pPr>
          </a:lstStyle>
          <a:p>
            <a:fld id="{14528E34-88F8-4D70-B5B1-4D6D1C66EFB2}" type="slidenum">
              <a:rPr lang="en-US" sz="1200"/>
              <a:pPr/>
              <a:t>8</a:t>
            </a:fld>
            <a:endParaRPr lang="en-US" sz="120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9pPr>
          </a:lstStyle>
          <a:p>
            <a:fld id="{98594697-A0DF-4736-87D2-DEADCB966DC0}" type="slidenum">
              <a:rPr lang="en-US" sz="1200"/>
              <a:pPr/>
              <a:t>16</a:t>
            </a:fld>
            <a:endParaRPr lang="en-US" sz="120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6CFA54D-6220-4410-B09F-12F3696CFE3B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E3A7E9A-E331-4E10-9E35-78685E3C9D25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FA54D-6220-4410-B09F-12F3696CFE3B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A7E9A-E331-4E10-9E35-78685E3C9D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FA54D-6220-4410-B09F-12F3696CFE3B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A7E9A-E331-4E10-9E35-78685E3C9D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FA54D-6220-4410-B09F-12F3696CFE3B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A7E9A-E331-4E10-9E35-78685E3C9D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FA54D-6220-4410-B09F-12F3696CFE3B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A7E9A-E331-4E10-9E35-78685E3C9D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FA54D-6220-4410-B09F-12F3696CFE3B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A7E9A-E331-4E10-9E35-78685E3C9D2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FA54D-6220-4410-B09F-12F3696CFE3B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A7E9A-E331-4E10-9E35-78685E3C9D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FA54D-6220-4410-B09F-12F3696CFE3B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A7E9A-E331-4E10-9E35-78685E3C9D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FA54D-6220-4410-B09F-12F3696CFE3B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A7E9A-E331-4E10-9E35-78685E3C9D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FA54D-6220-4410-B09F-12F3696CFE3B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A7E9A-E331-4E10-9E35-78685E3C9D25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FA54D-6220-4410-B09F-12F3696CFE3B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A7E9A-E331-4E10-9E35-78685E3C9D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6CFA54D-6220-4410-B09F-12F3696CFE3B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E3A7E9A-E331-4E10-9E35-78685E3C9D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ia.com/pop/43335.html?AP_rand=414280809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../../../../Program%20Files/TurningPoint/2003/Questions.html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../../../../Program%20Files/TurningPoint/2003/Questions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../../../../Program%20Files/TurningPoint/2003/Questions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../../../../Program%20Files/TurningPoint/2003/Questions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Program%20Files/TurningPoint/2003/Questions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Now!</a:t>
            </a:r>
            <a:endParaRPr lang="en-US" sz="6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508977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n-US" sz="4000" b="1" dirty="0" smtClean="0"/>
              <a:t>On your Do Now Sheet, Explain How Diction Affects Tone.</a:t>
            </a:r>
            <a:endParaRPr lang="en-US" sz="4000" b="1" dirty="0"/>
          </a:p>
        </p:txBody>
      </p:sp>
      <p:pic>
        <p:nvPicPr>
          <p:cNvPr id="1026" name="Picture 2" descr="C:\Users\lgoodine\AppData\Local\Microsoft\Windows\Temporary Internet Files\Content.IE5\9ESAO2XW\MC90033888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311236"/>
            <a:ext cx="2788604" cy="314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05316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024744" cy="1143000"/>
          </a:xfrm>
        </p:spPr>
        <p:txBody>
          <a:bodyPr/>
          <a:lstStyle/>
          <a:p>
            <a:r>
              <a:rPr lang="en-US" b="1" u="sng" dirty="0" smtClean="0"/>
              <a:t>Making inferences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305800" cy="3508977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3600" b="1" dirty="0">
                <a:solidFill>
                  <a:schemeClr val="accent2"/>
                </a:solidFill>
              </a:rPr>
              <a:t>It Says</a:t>
            </a:r>
            <a:r>
              <a:rPr lang="en-US" sz="3600" b="1" dirty="0" smtClean="0">
                <a:solidFill>
                  <a:schemeClr val="accent2"/>
                </a:solidFill>
              </a:rPr>
              <a:t>… (</a:t>
            </a:r>
            <a:r>
              <a:rPr lang="en-US" sz="3600" b="1" dirty="0">
                <a:solidFill>
                  <a:schemeClr val="accent2"/>
                </a:solidFill>
              </a:rPr>
              <a:t>What the text </a:t>
            </a:r>
            <a:r>
              <a:rPr lang="en-US" sz="3600" b="1" dirty="0" smtClean="0">
                <a:solidFill>
                  <a:schemeClr val="accent2"/>
                </a:solidFill>
              </a:rPr>
              <a:t> says)</a:t>
            </a:r>
          </a:p>
          <a:p>
            <a:pPr>
              <a:buFont typeface="+mj-lt"/>
              <a:buAutoNum type="arabicPeriod"/>
            </a:pPr>
            <a:r>
              <a:rPr lang="en-US" sz="3600" b="1" dirty="0" smtClean="0">
                <a:solidFill>
                  <a:schemeClr val="accent2"/>
                </a:solidFill>
              </a:rPr>
              <a:t>I </a:t>
            </a:r>
            <a:r>
              <a:rPr lang="en-US" sz="3600" b="1" dirty="0">
                <a:solidFill>
                  <a:schemeClr val="accent2"/>
                </a:solidFill>
              </a:rPr>
              <a:t>Say</a:t>
            </a:r>
            <a:r>
              <a:rPr lang="en-US" sz="3600" b="1" dirty="0" smtClean="0">
                <a:solidFill>
                  <a:schemeClr val="accent2"/>
                </a:solidFill>
              </a:rPr>
              <a:t>… (</a:t>
            </a:r>
            <a:r>
              <a:rPr lang="en-US" sz="3600" b="1" dirty="0">
                <a:solidFill>
                  <a:schemeClr val="accent2"/>
                </a:solidFill>
              </a:rPr>
              <a:t>My </a:t>
            </a:r>
            <a:r>
              <a:rPr lang="en-US" sz="3600" b="1" dirty="0" smtClean="0">
                <a:solidFill>
                  <a:schemeClr val="accent2"/>
                </a:solidFill>
              </a:rPr>
              <a:t>thoughts)</a:t>
            </a:r>
          </a:p>
          <a:p>
            <a:pPr>
              <a:buFont typeface="+mj-lt"/>
              <a:buAutoNum type="arabicPeriod"/>
            </a:pPr>
            <a:r>
              <a:rPr lang="en-US" sz="3600" b="1" dirty="0" smtClean="0">
                <a:solidFill>
                  <a:schemeClr val="accent2"/>
                </a:solidFill>
              </a:rPr>
              <a:t>So… (</a:t>
            </a:r>
            <a:r>
              <a:rPr lang="en-US" sz="3600" b="1" dirty="0">
                <a:solidFill>
                  <a:schemeClr val="accent2"/>
                </a:solidFill>
              </a:rPr>
              <a:t>Inference</a:t>
            </a:r>
            <a:r>
              <a:rPr lang="en-US" sz="3600" b="1" dirty="0" smtClean="0">
                <a:solidFill>
                  <a:schemeClr val="accent2"/>
                </a:solidFill>
              </a:rPr>
              <a:t>)</a:t>
            </a:r>
          </a:p>
        </p:txBody>
      </p:sp>
      <p:pic>
        <p:nvPicPr>
          <p:cNvPr id="3074" name="Picture 2" descr="http://www.ereadingworksheets.com/images/making-inferences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2250" r="98750">
                        <a14:foregroundMark x1="17250" y1="39333" x2="17250" y2="39333"/>
                        <a14:foregroundMark x1="11500" y1="32000" x2="11500" y2="32000"/>
                        <a14:foregroundMark x1="6750" y1="31000" x2="6750" y2="31000"/>
                        <a14:foregroundMark x1="12250" y1="22333" x2="12250" y2="22333"/>
                        <a14:foregroundMark x1="22750" y1="69000" x2="22750" y2="69000"/>
                        <a14:foregroundMark x1="36500" y1="24667" x2="36500" y2="24667"/>
                        <a14:foregroundMark x1="6750" y1="26667" x2="6750" y2="26667"/>
                        <a14:foregroundMark x1="6750" y1="22667" x2="6750" y2="22667"/>
                        <a14:foregroundMark x1="22750" y1="47667" x2="22750" y2="47667"/>
                        <a14:foregroundMark x1="33750" y1="47000" x2="33750" y2="47000"/>
                        <a14:foregroundMark x1="14000" y1="47000" x2="14000" y2="47000"/>
                        <a14:foregroundMark x1="90000" y1="45667" x2="90000" y2="45667"/>
                        <a14:foregroundMark x1="45250" y1="64000" x2="45250" y2="64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276600"/>
            <a:ext cx="51816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98148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024744" cy="1143000"/>
          </a:xfrm>
        </p:spPr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Let’s Try It!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153400" cy="495300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500" b="1" dirty="0" smtClean="0"/>
              <a:t>Where am I?</a:t>
            </a:r>
          </a:p>
          <a:p>
            <a:pPr lvl="3">
              <a:buFont typeface="Arial" pitchFamily="34" charset="0"/>
              <a:buChar char="•"/>
            </a:pPr>
            <a:r>
              <a:rPr lang="en-US" sz="2500" b="1" dirty="0" smtClean="0"/>
              <a:t>I </a:t>
            </a:r>
            <a:r>
              <a:rPr lang="en-US" sz="2500" b="1" dirty="0"/>
              <a:t>hear a loud “thwack” as the ball leaves the ballpark and the crowd roars with cheers</a:t>
            </a:r>
            <a:r>
              <a:rPr lang="en-US" sz="2500" b="1" dirty="0" smtClean="0"/>
              <a:t>!</a:t>
            </a:r>
            <a:br>
              <a:rPr lang="en-US" sz="2500" b="1" dirty="0" smtClean="0"/>
            </a:br>
            <a:endParaRPr lang="en-US" sz="2500" b="1" dirty="0"/>
          </a:p>
          <a:p>
            <a:pPr>
              <a:buFont typeface="Arial" pitchFamily="34" charset="0"/>
              <a:buChar char="•"/>
            </a:pPr>
            <a:r>
              <a:rPr lang="en-US" sz="2500" b="1" dirty="0" smtClean="0"/>
              <a:t>Where am I?</a:t>
            </a:r>
          </a:p>
          <a:p>
            <a:pPr lvl="3">
              <a:buFont typeface="Arial" pitchFamily="34" charset="0"/>
              <a:buChar char="•"/>
            </a:pPr>
            <a:r>
              <a:rPr lang="en-US" sz="2500" b="1" dirty="0" smtClean="0"/>
              <a:t>I </a:t>
            </a:r>
            <a:r>
              <a:rPr lang="en-US" sz="2500" b="1" dirty="0"/>
              <a:t>see bubbles rising. I hear my own breathing. There are fish swimming above me. I feel the </a:t>
            </a:r>
            <a:r>
              <a:rPr lang="en-US" sz="2500" b="1" dirty="0" smtClean="0"/>
              <a:t> seaweed </a:t>
            </a:r>
            <a:r>
              <a:rPr lang="en-US" sz="2500" b="1" dirty="0"/>
              <a:t>swaying</a:t>
            </a:r>
            <a:r>
              <a:rPr lang="en-US" sz="2500" b="1" dirty="0" smtClean="0"/>
              <a:t>.</a:t>
            </a:r>
            <a:br>
              <a:rPr lang="en-US" sz="2500" b="1" dirty="0" smtClean="0"/>
            </a:br>
            <a:endParaRPr lang="en-US" sz="2500" b="1" dirty="0" smtClean="0"/>
          </a:p>
          <a:p>
            <a:pPr>
              <a:buFont typeface="Arial" pitchFamily="34" charset="0"/>
              <a:buChar char="•"/>
            </a:pPr>
            <a:r>
              <a:rPr lang="en-US" sz="2500" b="1" dirty="0" smtClean="0"/>
              <a:t>What </a:t>
            </a:r>
            <a:r>
              <a:rPr lang="en-US" sz="2500" b="1" dirty="0"/>
              <a:t>can you infer about </a:t>
            </a:r>
            <a:r>
              <a:rPr lang="en-US" sz="2500" b="1" dirty="0" smtClean="0"/>
              <a:t>Denise's </a:t>
            </a:r>
            <a:r>
              <a:rPr lang="en-US" sz="2500" b="1" dirty="0"/>
              <a:t>mother?</a:t>
            </a:r>
          </a:p>
          <a:p>
            <a:pPr lvl="3">
              <a:buFont typeface="Arial" pitchFamily="34" charset="0"/>
              <a:buChar char="•"/>
            </a:pPr>
            <a:r>
              <a:rPr lang="en-US" sz="2500" b="1" dirty="0"/>
              <a:t>After </a:t>
            </a:r>
            <a:r>
              <a:rPr lang="en-US" sz="2500" b="1" dirty="0" smtClean="0"/>
              <a:t>Denise </a:t>
            </a:r>
            <a:r>
              <a:rPr lang="en-US" sz="2500" b="1" dirty="0"/>
              <a:t>broke her trophy, her mother turned and walked away without saying anything</a:t>
            </a:r>
            <a:r>
              <a:rPr lang="en-US" sz="2500" b="1" dirty="0" smtClean="0"/>
              <a:t>.</a:t>
            </a:r>
            <a:endParaRPr lang="en-US" sz="2500" b="1" dirty="0"/>
          </a:p>
        </p:txBody>
      </p:sp>
    </p:spTree>
    <p:extLst>
      <p:ext uri="{BB962C8B-B14F-4D97-AF65-F5344CB8AC3E}">
        <p14:creationId xmlns:p14="http://schemas.microsoft.com/office/powerpoint/2010/main" val="18923611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678" y="609600"/>
            <a:ext cx="7810500" cy="123444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Ulysses S. Grant, Leader of the Union Army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62628"/>
            <a:ext cx="8153400" cy="3166572"/>
          </a:xfrm>
        </p:spPr>
        <p:txBody>
          <a:bodyPr>
            <a:norm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sz="2400" b="1" dirty="0" smtClean="0"/>
              <a:t>“</a:t>
            </a:r>
            <a:r>
              <a:rPr lang="en-US" sz="2400" b="1" dirty="0"/>
              <a:t>Although a soldier by profession, I have never felt any sort of fondness </a:t>
            </a:r>
            <a:r>
              <a:rPr lang="en-US" sz="2400" b="1" dirty="0" smtClean="0"/>
              <a:t>for war</a:t>
            </a:r>
            <a:r>
              <a:rPr lang="en-US" sz="2400" b="1" dirty="0"/>
              <a:t>, and I have never advocated it, except as a means of peace.”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sz="2400" b="1" dirty="0" smtClean="0"/>
          </a:p>
          <a:p>
            <a:pPr marL="525780" indent="-457200">
              <a:buFont typeface="+mj-lt"/>
              <a:buAutoNum type="arabicPeriod"/>
            </a:pPr>
            <a:r>
              <a:rPr lang="en-US" sz="2400" b="1" dirty="0" smtClean="0"/>
              <a:t>“</a:t>
            </a:r>
            <a:r>
              <a:rPr lang="en-US" sz="2400" b="1" dirty="0"/>
              <a:t>I appreciate the fact, and am proud of it, that the attentions I am receiving </a:t>
            </a:r>
            <a:r>
              <a:rPr lang="en-US" sz="2400" b="1" dirty="0" smtClean="0"/>
              <a:t>are intended </a:t>
            </a:r>
            <a:r>
              <a:rPr lang="en-US" sz="2400" b="1" dirty="0"/>
              <a:t>more for our country than for me personally.” </a:t>
            </a:r>
            <a:endParaRPr lang="en-US" sz="2400" b="1" dirty="0" smtClean="0"/>
          </a:p>
        </p:txBody>
      </p:sp>
      <p:pic>
        <p:nvPicPr>
          <p:cNvPr id="4098" name="Picture 2" descr="C:\Users\lgoodine\AppData\Local\Microsoft\Windows\Temporary Internet Files\Content.IE5\G4NXU866\MC90009766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655127"/>
            <a:ext cx="2421488" cy="1904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4409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10640"/>
          </a:xfrm>
        </p:spPr>
        <p:txBody>
          <a:bodyPr>
            <a:normAutofit/>
          </a:bodyPr>
          <a:lstStyle/>
          <a:p>
            <a:pPr algn="ctr"/>
            <a:r>
              <a:rPr lang="en-US" sz="35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Robert E. Lee, Leader of the Confederate Army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6777317" cy="3508977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b="1" dirty="0"/>
              <a:t>“Duty is the most sublime word in our language. Do your duty in all things. </a:t>
            </a:r>
            <a:r>
              <a:rPr lang="en-US" sz="2400" b="1" dirty="0" smtClean="0"/>
              <a:t>You cannot </a:t>
            </a:r>
            <a:r>
              <a:rPr lang="en-US" sz="2400" b="1" dirty="0"/>
              <a:t>do more. You should never wish to do less.”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sz="2400" b="1" dirty="0" smtClean="0"/>
          </a:p>
          <a:p>
            <a:pPr marL="525780" indent="-457200">
              <a:buFont typeface="+mj-lt"/>
              <a:buAutoNum type="arabicPeriod"/>
            </a:pPr>
            <a:r>
              <a:rPr lang="en-US" sz="2400" b="1" dirty="0" smtClean="0"/>
              <a:t>“</a:t>
            </a:r>
            <a:r>
              <a:rPr lang="en-US" sz="2400" b="1" dirty="0"/>
              <a:t>I think it better to do right, even if we suffer in so doing, than to incur </a:t>
            </a:r>
            <a:r>
              <a:rPr lang="en-US" sz="2400" b="1" dirty="0" smtClean="0"/>
              <a:t>the reproach </a:t>
            </a:r>
            <a:r>
              <a:rPr lang="en-US" sz="2400" b="1" dirty="0"/>
              <a:t>of our consciences and posterity</a:t>
            </a:r>
            <a:r>
              <a:rPr lang="en-US" sz="2400" b="1" dirty="0" smtClean="0"/>
              <a:t>.”</a:t>
            </a:r>
            <a:endParaRPr lang="en-US" sz="2400" b="1" dirty="0"/>
          </a:p>
        </p:txBody>
      </p:sp>
      <p:pic>
        <p:nvPicPr>
          <p:cNvPr id="5122" name="Picture 2" descr="C:\Users\lgoodine\AppData\Local\Microsoft\Windows\Temporary Internet Files\Content.IE5\9ESAO2XW\MC90015015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891" y="3124201"/>
            <a:ext cx="1854863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64303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7024744" cy="1143000"/>
          </a:xfrm>
        </p:spPr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Small Group…..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1"/>
            <a:ext cx="7363609" cy="30480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accent6"/>
                </a:solidFill>
              </a:rPr>
              <a:t>R</a:t>
            </a:r>
            <a:r>
              <a:rPr lang="en-US" sz="2800" b="1" dirty="0" smtClean="0">
                <a:solidFill>
                  <a:schemeClr val="accent6"/>
                </a:solidFill>
              </a:rPr>
              <a:t>ead </a:t>
            </a:r>
            <a:r>
              <a:rPr lang="en-US" sz="2800" b="1" dirty="0">
                <a:solidFill>
                  <a:schemeClr val="accent6"/>
                </a:solidFill>
              </a:rPr>
              <a:t>paragraphs </a:t>
            </a:r>
            <a:r>
              <a:rPr lang="en-US" sz="2800" b="1" dirty="0" smtClean="0">
                <a:solidFill>
                  <a:schemeClr val="accent6"/>
                </a:solidFill>
              </a:rPr>
              <a:t>10-16 </a:t>
            </a:r>
          </a:p>
          <a:p>
            <a:r>
              <a:rPr lang="en-US" sz="2800" b="1" dirty="0" smtClean="0">
                <a:solidFill>
                  <a:schemeClr val="accent2"/>
                </a:solidFill>
              </a:rPr>
              <a:t>For Assigned Paragraph, Write </a:t>
            </a:r>
            <a:r>
              <a:rPr lang="en-US" sz="2800" b="1" dirty="0" smtClean="0">
                <a:solidFill>
                  <a:schemeClr val="accent2"/>
                </a:solidFill>
              </a:rPr>
              <a:t>down: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sz="2600" b="1" dirty="0">
                <a:solidFill>
                  <a:srgbClr val="C00000"/>
                </a:solidFill>
              </a:rPr>
              <a:t>I</a:t>
            </a:r>
            <a:r>
              <a:rPr lang="en-US" sz="2600" b="1" dirty="0" smtClean="0">
                <a:solidFill>
                  <a:srgbClr val="C00000"/>
                </a:solidFill>
              </a:rPr>
              <a:t>mportant </a:t>
            </a:r>
            <a:r>
              <a:rPr lang="en-US" sz="26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diction</a:t>
            </a:r>
            <a:r>
              <a:rPr lang="en-US" sz="2600" b="1" dirty="0">
                <a:solidFill>
                  <a:srgbClr val="C00000"/>
                </a:solidFill>
              </a:rPr>
              <a:t> for the </a:t>
            </a:r>
            <a:r>
              <a:rPr lang="en-US" sz="2600" b="1" dirty="0" smtClean="0">
                <a:solidFill>
                  <a:srgbClr val="C00000"/>
                </a:solidFill>
              </a:rPr>
              <a:t>paragraph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sz="2600" b="1" dirty="0" smtClean="0">
                <a:solidFill>
                  <a:srgbClr val="C00000"/>
                </a:solidFill>
              </a:rPr>
              <a:t>The </a:t>
            </a:r>
            <a:r>
              <a:rPr lang="en-US" sz="2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tone</a:t>
            </a:r>
            <a:r>
              <a:rPr lang="en-US" sz="2600" b="1" dirty="0" smtClean="0">
                <a:solidFill>
                  <a:srgbClr val="C00000"/>
                </a:solidFill>
              </a:rPr>
              <a:t> of the paragraph</a:t>
            </a:r>
            <a:endParaRPr lang="en-US" sz="2600" b="1" dirty="0" smtClean="0">
              <a:solidFill>
                <a:srgbClr val="C00000"/>
              </a:solidFill>
            </a:endParaRPr>
          </a:p>
          <a:p>
            <a:pPr marL="880110" lvl="1" indent="-514350">
              <a:buFont typeface="+mj-lt"/>
              <a:buAutoNum type="arabicPeriod"/>
            </a:pPr>
            <a:r>
              <a:rPr lang="en-US" sz="2600" b="1" dirty="0" smtClean="0">
                <a:solidFill>
                  <a:srgbClr val="C00000"/>
                </a:solidFill>
              </a:rPr>
              <a:t>One </a:t>
            </a:r>
            <a:r>
              <a:rPr lang="en-US" sz="2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inference</a:t>
            </a:r>
            <a:r>
              <a:rPr lang="en-US" sz="2600" b="1" dirty="0" smtClean="0">
                <a:solidFill>
                  <a:srgbClr val="C00000"/>
                </a:solidFill>
              </a:rPr>
              <a:t> from the paragraph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sz="2600" b="1" dirty="0" smtClean="0">
                <a:solidFill>
                  <a:srgbClr val="C00000"/>
                </a:solidFill>
              </a:rPr>
              <a:t>The </a:t>
            </a:r>
            <a:r>
              <a:rPr lang="en-US" sz="2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</a:t>
            </a:r>
            <a:r>
              <a:rPr lang="en-US" sz="26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idea </a:t>
            </a:r>
            <a:r>
              <a:rPr lang="en-US" sz="2600" b="1" dirty="0">
                <a:solidFill>
                  <a:srgbClr val="C00000"/>
                </a:solidFill>
              </a:rPr>
              <a:t>of the paragraph</a:t>
            </a:r>
            <a:r>
              <a:rPr lang="en-US" sz="2600" b="1" dirty="0" smtClean="0">
                <a:solidFill>
                  <a:srgbClr val="C00000"/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n-US" sz="2800" b="1" dirty="0">
              <a:solidFill>
                <a:schemeClr val="accent2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0" y="3886200"/>
            <a:ext cx="7543800" cy="24384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4419600" y="3886200"/>
            <a:ext cx="0" cy="2438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762000" y="5105400"/>
            <a:ext cx="7543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14400" y="4038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1) Diction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533900" y="4038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2) Tone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879764" y="5269468"/>
            <a:ext cx="1558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3) Inference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533900" y="5269468"/>
            <a:ext cx="2095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4) Main Idea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565969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762000"/>
            <a:ext cx="82296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Group Carousel </a:t>
            </a:r>
            <a:endParaRPr lang="en-US" sz="75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386626"/>
            <a:ext cx="8229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Fill in your sheet according to the information provided by the other groups</a:t>
            </a:r>
            <a:endParaRPr lang="en-US" sz="25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lessonpix.com/drawings/47767/380x380/Carouse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799440"/>
            <a:ext cx="361950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0364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Game Time!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67823"/>
            <a:ext cx="8001000" cy="3508977"/>
          </a:xfrm>
        </p:spPr>
        <p:txBody>
          <a:bodyPr>
            <a:normAutofit/>
          </a:bodyPr>
          <a:lstStyle/>
          <a:p>
            <a:pPr marL="68580" indent="0" algn="ctr" eaLnBrk="1" hangingPunct="1">
              <a:buNone/>
            </a:pPr>
            <a:r>
              <a:rPr lang="en-US" sz="3500" b="1" dirty="0" smtClean="0"/>
              <a:t>Let’s play a game to find out how good we are at making inferences:</a:t>
            </a:r>
          </a:p>
          <a:p>
            <a:pPr algn="ctr" eaLnBrk="1" hangingPunct="1">
              <a:buFont typeface="Times" pitchFamily="-128" charset="0"/>
              <a:buNone/>
            </a:pPr>
            <a:r>
              <a:rPr lang="en-US" sz="3500" b="1" dirty="0" smtClean="0">
                <a:hlinkClick r:id="rId3"/>
              </a:rPr>
              <a:t>What Can You Infer?</a:t>
            </a:r>
            <a:endParaRPr lang="en-US" sz="3500" b="1" dirty="0" smtClean="0"/>
          </a:p>
        </p:txBody>
      </p:sp>
      <p:sp>
        <p:nvSpPr>
          <p:cNvPr id="12292" name="FlagCount" hidden="1">
            <a:hlinkClick r:id="rId4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>
                <a:latin typeface="Tahoma" pitchFamily="34" charset="0"/>
              </a:rPr>
              <a:t>0</a:t>
            </a:r>
          </a:p>
        </p:txBody>
      </p:sp>
      <p:pic>
        <p:nvPicPr>
          <p:cNvPr id="2050" name="Picture 2" descr="http://content.mycutegraphics.com/graphics/school/kids-playing-board-game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365683"/>
            <a:ext cx="4495800" cy="2844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376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Exit Ticket</a:t>
            </a:r>
            <a:endParaRPr lang="en-US" sz="5500" b="1" u="sng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3508977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What </a:t>
            </a:r>
            <a:r>
              <a:rPr lang="en-US" sz="3600" b="1" dirty="0"/>
              <a:t>is the central idea or purpose of the text? Provide textual evidence to </a:t>
            </a:r>
            <a:r>
              <a:rPr lang="en-US" sz="3600" b="1" dirty="0" smtClean="0"/>
              <a:t>support your </a:t>
            </a:r>
            <a:r>
              <a:rPr lang="en-US" sz="3600" b="1" dirty="0"/>
              <a:t>analysis.</a:t>
            </a:r>
          </a:p>
        </p:txBody>
      </p:sp>
      <p:pic>
        <p:nvPicPr>
          <p:cNvPr id="7170" name="Picture 2" descr="C:\Users\lgoodine\AppData\Local\Microsoft\Windows\Temporary Internet Files\Content.IE5\9D3CK5XL\MC90038429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733800"/>
            <a:ext cx="3051314" cy="2702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38200" y="4495800"/>
            <a:ext cx="3276600" cy="1246495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chemeClr val="accent6"/>
                </a:solidFill>
              </a:rPr>
              <a:t>**TEST TOMORROW!</a:t>
            </a:r>
          </a:p>
          <a:p>
            <a:pPr algn="ctr"/>
            <a:r>
              <a:rPr lang="en-US" sz="2500" b="1" dirty="0" smtClean="0">
                <a:solidFill>
                  <a:schemeClr val="accent6"/>
                </a:solidFill>
              </a:rPr>
              <a:t>BRING HOME STUDY GUIDE AND </a:t>
            </a:r>
            <a:r>
              <a:rPr lang="en-US" sz="25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STUDY!</a:t>
            </a:r>
            <a:endParaRPr lang="en-US" sz="25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0300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1200"/>
            <a:ext cx="8229600" cy="548640"/>
          </a:xfrm>
        </p:spPr>
        <p:txBody>
          <a:bodyPr>
            <a:noAutofit/>
          </a:bodyPr>
          <a:lstStyle/>
          <a:p>
            <a:pPr algn="ctr"/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Independent Reading</a:t>
            </a:r>
            <a:endParaRPr lang="en-US" sz="5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 descr="C:\Users\lgoodine\AppData\Local\Microsoft\Windows\Temporary Internet Files\Content.IE5\NZSFGQJ0\MC900437990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23456" y="3213100"/>
            <a:ext cx="1816100" cy="173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3703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Making Inferences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550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27664"/>
            <a:ext cx="8229600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an Inference?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23652"/>
            <a:ext cx="7363609" cy="3508977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chemeClr val="accent2"/>
                </a:solidFill>
              </a:rPr>
              <a:t>A</a:t>
            </a:r>
            <a:r>
              <a:rPr lang="en-US" sz="4400" b="1" dirty="0" smtClean="0">
                <a:solidFill>
                  <a:schemeClr val="accent2"/>
                </a:solidFill>
              </a:rPr>
              <a:t>n </a:t>
            </a:r>
            <a:r>
              <a:rPr lang="en-US" sz="4400" b="1" dirty="0">
                <a:solidFill>
                  <a:schemeClr val="accent2"/>
                </a:solidFill>
              </a:rPr>
              <a:t>idea </a:t>
            </a:r>
            <a:r>
              <a:rPr lang="en-US" sz="4400" b="1" dirty="0" smtClean="0">
                <a:solidFill>
                  <a:schemeClr val="accent2"/>
                </a:solidFill>
              </a:rPr>
              <a:t>drawn </a:t>
            </a:r>
            <a:r>
              <a:rPr lang="en-US" sz="4400" b="1" dirty="0">
                <a:solidFill>
                  <a:schemeClr val="accent2"/>
                </a:solidFill>
              </a:rPr>
              <a:t>from </a:t>
            </a:r>
            <a:r>
              <a:rPr lang="en-US" sz="4400" b="1" dirty="0" smtClean="0">
                <a:solidFill>
                  <a:schemeClr val="accent2"/>
                </a:solidFill>
              </a:rPr>
              <a:t>evidence and reasoning</a:t>
            </a:r>
            <a:endParaRPr lang="en-US" sz="4400" b="1" dirty="0">
              <a:solidFill>
                <a:schemeClr val="accent2"/>
              </a:solidFill>
            </a:endParaRPr>
          </a:p>
        </p:txBody>
      </p:sp>
      <p:pic>
        <p:nvPicPr>
          <p:cNvPr id="2050" name="Picture 2" descr="C:\Users\lgoodine\AppData\Local\Microsoft\Windows\Temporary Internet Files\Content.IE5\G4NXU866\MC90028695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682278"/>
            <a:ext cx="2393950" cy="208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894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29600" cy="1408664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Try:</a:t>
            </a:r>
            <a:b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Make an Inference!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23652"/>
            <a:ext cx="8229600" cy="3508977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3500" b="1" dirty="0" smtClean="0">
                <a:solidFill>
                  <a:schemeClr val="accent2"/>
                </a:solidFill>
              </a:rPr>
              <a:t>What does this image tell me?</a:t>
            </a:r>
          </a:p>
        </p:txBody>
      </p:sp>
      <p:pic>
        <p:nvPicPr>
          <p:cNvPr id="4100" name="Picture 4" descr="stampoutgarfiel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075709"/>
            <a:ext cx="33528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FlagCount" hidden="1">
            <a:hlinkClick r:id="rId4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>
                <a:latin typeface="Tahoma" pitchFamily="34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329872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tampoutgarfiel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25545">
            <a:off x="5781642" y="4181442"/>
            <a:ext cx="1905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7611034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Questions…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305800" cy="3508977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500" b="1" dirty="0" smtClean="0">
                <a:solidFill>
                  <a:schemeClr val="accent2"/>
                </a:solidFill>
              </a:rPr>
              <a:t>What did I already know that helped me make that inference?</a:t>
            </a:r>
            <a:br>
              <a:rPr lang="en-US" sz="3500" b="1" dirty="0" smtClean="0">
                <a:solidFill>
                  <a:schemeClr val="accent2"/>
                </a:solidFill>
              </a:rPr>
            </a:br>
            <a:endParaRPr lang="en-US" sz="3500" b="1" dirty="0" smtClean="0">
              <a:solidFill>
                <a:schemeClr val="accent2"/>
              </a:solidFill>
            </a:endParaRPr>
          </a:p>
          <a:p>
            <a:pPr eaLnBrk="1" hangingPunct="1"/>
            <a:r>
              <a:rPr lang="en-US" sz="3500" b="1" dirty="0" smtClean="0">
                <a:solidFill>
                  <a:schemeClr val="accent2"/>
                </a:solidFill>
              </a:rPr>
              <a:t>Did I use picture or written clues?</a:t>
            </a:r>
          </a:p>
          <a:p>
            <a:pPr eaLnBrk="1" hangingPunct="1">
              <a:buFont typeface="Times" pitchFamily="-128" charset="0"/>
              <a:buNone/>
            </a:pPr>
            <a:endParaRPr lang="en-US" sz="3500" b="1" dirty="0" smtClean="0">
              <a:solidFill>
                <a:schemeClr val="accent2"/>
              </a:solidFill>
            </a:endParaRPr>
          </a:p>
        </p:txBody>
      </p:sp>
      <p:sp>
        <p:nvSpPr>
          <p:cNvPr id="5124" name="FlagCount" hidden="1">
            <a:hlinkClick r:id="rId4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>
                <a:latin typeface="Tahoma" pitchFamily="34" charset="0"/>
              </a:rPr>
              <a:t>0</a:t>
            </a:r>
          </a:p>
        </p:txBody>
      </p:sp>
      <p:sp>
        <p:nvSpPr>
          <p:cNvPr id="2" name="&quot;No&quot; Symbol 1"/>
          <p:cNvSpPr/>
          <p:nvPr/>
        </p:nvSpPr>
        <p:spPr>
          <a:xfrm rot="20694904">
            <a:off x="1752600" y="4235062"/>
            <a:ext cx="1981200" cy="1981200"/>
          </a:xfrm>
          <a:prstGeom prst="noSmoking">
            <a:avLst>
              <a:gd name="adj" fmla="val 10267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027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86223" y="381000"/>
            <a:ext cx="7024744" cy="1143000"/>
          </a:xfrm>
        </p:spPr>
        <p:txBody>
          <a:bodyPr/>
          <a:lstStyle/>
          <a:p>
            <a:pPr eaLnBrk="1" hangingPunct="1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Try Again!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153400" cy="3508977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500" b="1" dirty="0" smtClean="0">
                <a:solidFill>
                  <a:schemeClr val="accent2"/>
                </a:solidFill>
              </a:rPr>
              <a:t>Can he draw more than tigers?</a:t>
            </a:r>
          </a:p>
          <a:p>
            <a:pPr lvl="1"/>
            <a:r>
              <a:rPr lang="en-US" sz="2700" b="1" i="1" dirty="0" smtClean="0">
                <a:solidFill>
                  <a:schemeClr val="accent2"/>
                </a:solidFill>
              </a:rPr>
              <a:t>Look up words you don’t know!</a:t>
            </a:r>
          </a:p>
        </p:txBody>
      </p:sp>
      <p:pic>
        <p:nvPicPr>
          <p:cNvPr id="8196" name="Picture 4" descr="hobbes_draws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639304"/>
            <a:ext cx="6781800" cy="377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FlagCount" hidden="1">
            <a:hlinkClick r:id="rId4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>
                <a:latin typeface="Tahoma" pitchFamily="34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120178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7611034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Questions…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305800" cy="3508977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500" b="1" dirty="0" smtClean="0">
                <a:solidFill>
                  <a:schemeClr val="accent2"/>
                </a:solidFill>
              </a:rPr>
              <a:t>What did I already know that helped me make that inference?</a:t>
            </a:r>
            <a:br>
              <a:rPr lang="en-US" sz="3500" b="1" dirty="0" smtClean="0">
                <a:solidFill>
                  <a:schemeClr val="accent2"/>
                </a:solidFill>
              </a:rPr>
            </a:br>
            <a:endParaRPr lang="en-US" sz="3500" b="1" dirty="0" smtClean="0">
              <a:solidFill>
                <a:schemeClr val="accent2"/>
              </a:solidFill>
            </a:endParaRPr>
          </a:p>
          <a:p>
            <a:pPr eaLnBrk="1" hangingPunct="1"/>
            <a:r>
              <a:rPr lang="en-US" sz="3500" b="1" dirty="0" smtClean="0">
                <a:solidFill>
                  <a:schemeClr val="accent2"/>
                </a:solidFill>
              </a:rPr>
              <a:t>Did I use picture or written clues?</a:t>
            </a:r>
          </a:p>
          <a:p>
            <a:pPr eaLnBrk="1" hangingPunct="1">
              <a:buFont typeface="Times" pitchFamily="-128" charset="0"/>
              <a:buNone/>
            </a:pPr>
            <a:endParaRPr lang="en-US" sz="3500" b="1" dirty="0" smtClean="0">
              <a:solidFill>
                <a:schemeClr val="accent2"/>
              </a:solidFill>
            </a:endParaRPr>
          </a:p>
        </p:txBody>
      </p:sp>
      <p:sp>
        <p:nvSpPr>
          <p:cNvPr id="5124" name="FlagCount" hidden="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>
                <a:latin typeface="Tahoma" pitchFamily="34" charset="0"/>
              </a:rPr>
              <a:t>0</a:t>
            </a:r>
          </a:p>
        </p:txBody>
      </p:sp>
      <p:pic>
        <p:nvPicPr>
          <p:cNvPr id="7" name="Picture 4" descr="hobbes_draws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691218"/>
            <a:ext cx="2684463" cy="2496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5936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520940" cy="990600"/>
          </a:xfrm>
        </p:spPr>
        <p:txBody>
          <a:bodyPr>
            <a:normAutofit/>
          </a:bodyPr>
          <a:lstStyle/>
          <a:p>
            <a:r>
              <a:rPr lang="en-US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Readers </a:t>
            </a:r>
            <a:r>
              <a:rPr lang="en-US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Should:</a:t>
            </a:r>
            <a:endParaRPr lang="en-US" sz="4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652164" cy="4953000"/>
          </a:xfrm>
        </p:spPr>
        <p:txBody>
          <a:bodyPr>
            <a:no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sz="2200" b="1" u="sng" dirty="0" smtClean="0">
                <a:solidFill>
                  <a:schemeClr val="accent2"/>
                </a:solidFill>
              </a:rPr>
              <a:t>Make </a:t>
            </a:r>
            <a:r>
              <a:rPr lang="en-US" sz="2200" b="1" u="sng" dirty="0">
                <a:solidFill>
                  <a:schemeClr val="accent2"/>
                </a:solidFill>
              </a:rPr>
              <a:t>conclusions</a:t>
            </a:r>
            <a:r>
              <a:rPr lang="en-US" sz="2200" b="1" dirty="0">
                <a:solidFill>
                  <a:schemeClr val="accent2"/>
                </a:solidFill>
              </a:rPr>
              <a:t> </a:t>
            </a:r>
            <a:r>
              <a:rPr lang="en-US" sz="2200" b="1" dirty="0" smtClean="0">
                <a:solidFill>
                  <a:schemeClr val="accent2"/>
                </a:solidFill>
              </a:rPr>
              <a:t>based </a:t>
            </a:r>
            <a:r>
              <a:rPr lang="en-US" sz="2200" b="1" dirty="0">
                <a:solidFill>
                  <a:schemeClr val="accent2"/>
                </a:solidFill>
              </a:rPr>
              <a:t>on information found in the text </a:t>
            </a:r>
            <a:r>
              <a:rPr lang="en-US" sz="2200" b="1" dirty="0" smtClean="0">
                <a:solidFill>
                  <a:schemeClr val="accent2"/>
                </a:solidFill>
              </a:rPr>
              <a:t/>
            </a:r>
            <a:br>
              <a:rPr lang="en-US" sz="2200" b="1" dirty="0" smtClean="0">
                <a:solidFill>
                  <a:schemeClr val="accent2"/>
                </a:solidFill>
              </a:rPr>
            </a:br>
            <a:endParaRPr lang="en-US" sz="2200" b="1" dirty="0" smtClean="0">
              <a:solidFill>
                <a:schemeClr val="accent2"/>
              </a:solidFill>
            </a:endParaRPr>
          </a:p>
          <a:p>
            <a:pPr marL="525780" indent="-457200">
              <a:buFont typeface="+mj-lt"/>
              <a:buAutoNum type="arabicPeriod"/>
            </a:pPr>
            <a:r>
              <a:rPr lang="en-US" sz="2200" b="1" u="sng" dirty="0" smtClean="0"/>
              <a:t>Make </a:t>
            </a:r>
            <a:r>
              <a:rPr lang="en-US" sz="2200" b="1" u="sng" dirty="0"/>
              <a:t>judgments</a:t>
            </a:r>
            <a:r>
              <a:rPr lang="en-US" sz="2200" b="1" dirty="0"/>
              <a:t> about characters, events, theme, and plot that have not been </a:t>
            </a:r>
            <a:r>
              <a:rPr lang="en-US" sz="2200" b="1" dirty="0" smtClean="0"/>
              <a:t>stated</a:t>
            </a:r>
            <a:br>
              <a:rPr lang="en-US" sz="2200" b="1" dirty="0" smtClean="0"/>
            </a:br>
            <a:endParaRPr lang="en-US" sz="2200" b="1" dirty="0" smtClean="0"/>
          </a:p>
          <a:p>
            <a:pPr marL="525780" indent="-457200">
              <a:buFont typeface="+mj-lt"/>
              <a:buAutoNum type="arabicPeriod"/>
            </a:pPr>
            <a:r>
              <a:rPr lang="en-US" sz="2200" b="1" u="sng" dirty="0" smtClean="0">
                <a:solidFill>
                  <a:schemeClr val="accent2"/>
                </a:solidFill>
              </a:rPr>
              <a:t>Think </a:t>
            </a:r>
            <a:r>
              <a:rPr lang="en-US" sz="2200" b="1" u="sng" dirty="0">
                <a:solidFill>
                  <a:schemeClr val="accent2"/>
                </a:solidFill>
              </a:rPr>
              <a:t>about the deeper meanings</a:t>
            </a:r>
            <a:r>
              <a:rPr lang="en-US" sz="2200" b="1" dirty="0">
                <a:solidFill>
                  <a:schemeClr val="accent2"/>
                </a:solidFill>
              </a:rPr>
              <a:t> of </a:t>
            </a:r>
            <a:r>
              <a:rPr lang="en-US" sz="2200" b="1" dirty="0" smtClean="0">
                <a:solidFill>
                  <a:schemeClr val="accent2"/>
                </a:solidFill>
              </a:rPr>
              <a:t>text</a:t>
            </a:r>
            <a:r>
              <a:rPr lang="en-US" sz="2200" b="1" dirty="0" smtClean="0"/>
              <a:t/>
            </a:r>
            <a:br>
              <a:rPr lang="en-US" sz="2200" b="1" dirty="0" smtClean="0"/>
            </a:br>
            <a:endParaRPr lang="en-US" sz="2200" b="1" dirty="0" smtClean="0"/>
          </a:p>
          <a:p>
            <a:pPr marL="525780" indent="-457200">
              <a:buFont typeface="+mj-lt"/>
              <a:buAutoNum type="arabicPeriod"/>
            </a:pPr>
            <a:r>
              <a:rPr lang="en-US" sz="2200" b="1" u="sng" dirty="0" smtClean="0"/>
              <a:t>Recognize </a:t>
            </a:r>
            <a:r>
              <a:rPr lang="en-US" sz="2200" b="1" u="sng" dirty="0"/>
              <a:t>symbolism</a:t>
            </a:r>
            <a:r>
              <a:rPr lang="en-US" sz="2200" b="1" dirty="0"/>
              <a:t> and use it to interpret the </a:t>
            </a:r>
            <a:r>
              <a:rPr lang="en-US" sz="2200" b="1" dirty="0" smtClean="0"/>
              <a:t>text</a:t>
            </a:r>
            <a:br>
              <a:rPr lang="en-US" sz="2200" b="1" dirty="0" smtClean="0"/>
            </a:br>
            <a:endParaRPr lang="en-US" sz="2200" b="1" dirty="0" smtClean="0"/>
          </a:p>
          <a:p>
            <a:pPr marL="525780" indent="-457200">
              <a:buFont typeface="+mj-lt"/>
              <a:buAutoNum type="arabicPeriod"/>
            </a:pPr>
            <a:r>
              <a:rPr lang="en-US" sz="2200" b="1" u="sng" dirty="0" smtClean="0">
                <a:solidFill>
                  <a:schemeClr val="accent2"/>
                </a:solidFill>
              </a:rPr>
              <a:t>Develop </a:t>
            </a:r>
            <a:r>
              <a:rPr lang="en-US" sz="2200" b="1" u="sng" dirty="0">
                <a:solidFill>
                  <a:schemeClr val="accent2"/>
                </a:solidFill>
              </a:rPr>
              <a:t>theories</a:t>
            </a:r>
            <a:r>
              <a:rPr lang="en-US" sz="2200" b="1" dirty="0">
                <a:solidFill>
                  <a:schemeClr val="accent2"/>
                </a:solidFill>
              </a:rPr>
              <a:t> </a:t>
            </a:r>
            <a:r>
              <a:rPr lang="en-US" sz="2200" b="1" dirty="0" smtClean="0">
                <a:solidFill>
                  <a:schemeClr val="accent2"/>
                </a:solidFill>
              </a:rPr>
              <a:t>for characters</a:t>
            </a:r>
            <a:r>
              <a:rPr lang="en-US" sz="2200" b="1" dirty="0">
                <a:solidFill>
                  <a:schemeClr val="accent2"/>
                </a:solidFill>
              </a:rPr>
              <a:t>’ motives or </a:t>
            </a:r>
            <a:r>
              <a:rPr lang="en-US" sz="2200" b="1" dirty="0" smtClean="0">
                <a:solidFill>
                  <a:schemeClr val="accent2"/>
                </a:solidFill>
              </a:rPr>
              <a:t>events</a:t>
            </a:r>
            <a:br>
              <a:rPr lang="en-US" sz="2200" b="1" dirty="0" smtClean="0">
                <a:solidFill>
                  <a:schemeClr val="accent2"/>
                </a:solidFill>
              </a:rPr>
            </a:br>
            <a:endParaRPr lang="en-US" sz="2200" b="1" dirty="0" smtClean="0">
              <a:solidFill>
                <a:schemeClr val="accent2"/>
              </a:solidFill>
            </a:endParaRPr>
          </a:p>
          <a:p>
            <a:pPr marL="525780" indent="-457200">
              <a:buFont typeface="+mj-lt"/>
              <a:buAutoNum type="arabicPeriod"/>
            </a:pPr>
            <a:r>
              <a:rPr lang="en-US" sz="2200" b="1" u="sng" dirty="0" smtClean="0"/>
              <a:t>Use background </a:t>
            </a:r>
            <a:r>
              <a:rPr lang="en-US" sz="2200" b="1" u="sng" dirty="0"/>
              <a:t>knowledge</a:t>
            </a:r>
            <a:r>
              <a:rPr lang="en-US" sz="2200" b="1" dirty="0"/>
              <a:t> </a:t>
            </a:r>
            <a:r>
              <a:rPr lang="en-US" sz="2200" b="1" dirty="0" smtClean="0"/>
              <a:t>to </a:t>
            </a:r>
            <a:r>
              <a:rPr lang="en-US" sz="2200" b="1" dirty="0"/>
              <a:t>form theories about the significance </a:t>
            </a:r>
            <a:r>
              <a:rPr lang="en-US" sz="2200" b="1" dirty="0" smtClean="0"/>
              <a:t>of </a:t>
            </a:r>
            <a:r>
              <a:rPr lang="en-US" sz="2200" b="1" dirty="0"/>
              <a:t>events</a:t>
            </a:r>
          </a:p>
        </p:txBody>
      </p:sp>
    </p:spTree>
    <p:extLst>
      <p:ext uri="{BB962C8B-B14F-4D97-AF65-F5344CB8AC3E}">
        <p14:creationId xmlns:p14="http://schemas.microsoft.com/office/powerpoint/2010/main" val="36789476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3694</TotalTime>
  <Words>364</Words>
  <Application>Microsoft Office PowerPoint</Application>
  <PresentationFormat>On-screen Show (4:3)</PresentationFormat>
  <Paragraphs>72</Paragraphs>
  <Slides>17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Austin</vt:lpstr>
      <vt:lpstr>Do Now!</vt:lpstr>
      <vt:lpstr>Independent Reading</vt:lpstr>
      <vt:lpstr>Making Inferences</vt:lpstr>
      <vt:lpstr>What is an Inference?</vt:lpstr>
      <vt:lpstr>You Try: Make an Inference!</vt:lpstr>
      <vt:lpstr>Questions…</vt:lpstr>
      <vt:lpstr>Try Again!</vt:lpstr>
      <vt:lpstr>Questions…</vt:lpstr>
      <vt:lpstr>Readers Should:</vt:lpstr>
      <vt:lpstr>Making inferences</vt:lpstr>
      <vt:lpstr>Let’s Try It!</vt:lpstr>
      <vt:lpstr>Ulysses S. Grant, Leader of the Union Army</vt:lpstr>
      <vt:lpstr>Robert E. Lee, Leader of the Confederate Army</vt:lpstr>
      <vt:lpstr>Small Group…..</vt:lpstr>
      <vt:lpstr>PowerPoint Presentation</vt:lpstr>
      <vt:lpstr>Game Time!</vt:lpstr>
      <vt:lpstr>Exit Ticket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inferences</dc:title>
  <dc:creator>Goodine, Lindsey</dc:creator>
  <cp:lastModifiedBy>Shettle, Meghan</cp:lastModifiedBy>
  <cp:revision>18</cp:revision>
  <cp:lastPrinted>2014-11-03T20:40:44Z</cp:lastPrinted>
  <dcterms:created xsi:type="dcterms:W3CDTF">2014-10-04T22:31:36Z</dcterms:created>
  <dcterms:modified xsi:type="dcterms:W3CDTF">2014-11-05T14:48:31Z</dcterms:modified>
</cp:coreProperties>
</file>